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sldIdLst>
    <p:sldId id="256" r:id="rId2"/>
    <p:sldId id="258" r:id="rId3"/>
    <p:sldId id="259" r:id="rId4"/>
    <p:sldId id="278" r:id="rId5"/>
    <p:sldId id="261" r:id="rId6"/>
    <p:sldId id="276" r:id="rId7"/>
    <p:sldId id="277" r:id="rId8"/>
    <p:sldId id="282" r:id="rId9"/>
    <p:sldId id="283" r:id="rId10"/>
    <p:sldId id="266" r:id="rId11"/>
    <p:sldId id="263" r:id="rId12"/>
    <p:sldId id="298" r:id="rId13"/>
    <p:sldId id="257" r:id="rId14"/>
    <p:sldId id="281" r:id="rId15"/>
    <p:sldId id="284" r:id="rId16"/>
    <p:sldId id="285" r:id="rId17"/>
    <p:sldId id="286" r:id="rId18"/>
    <p:sldId id="267" r:id="rId19"/>
    <p:sldId id="268" r:id="rId20"/>
    <p:sldId id="269" r:id="rId21"/>
    <p:sldId id="270" r:id="rId22"/>
    <p:sldId id="265" r:id="rId23"/>
    <p:sldId id="280" r:id="rId24"/>
    <p:sldId id="287" r:id="rId25"/>
    <p:sldId id="288" r:id="rId26"/>
    <p:sldId id="289" r:id="rId27"/>
    <p:sldId id="305" r:id="rId28"/>
    <p:sldId id="306" r:id="rId29"/>
    <p:sldId id="307" r:id="rId30"/>
    <p:sldId id="310" r:id="rId31"/>
    <p:sldId id="308" r:id="rId32"/>
    <p:sldId id="309" r:id="rId33"/>
    <p:sldId id="299" r:id="rId34"/>
    <p:sldId id="301" r:id="rId35"/>
    <p:sldId id="302" r:id="rId36"/>
    <p:sldId id="303" r:id="rId37"/>
    <p:sldId id="279" r:id="rId38"/>
    <p:sldId id="274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34" autoAdjust="0"/>
    <p:restoredTop sz="94624" autoAdjust="0"/>
  </p:normalViewPr>
  <p:slideViewPr>
    <p:cSldViewPr>
      <p:cViewPr>
        <p:scale>
          <a:sx n="60" d="100"/>
          <a:sy n="60" d="100"/>
        </p:scale>
        <p:origin x="-1650" y="-2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811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D2D0-44A6-495B-AEA5-9D92822B106E}" type="datetimeFigureOut">
              <a:rPr lang="en-US" smtClean="0"/>
              <a:pPr/>
              <a:t>19-Nov-18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2AD4E-05D4-44F4-9290-A3890CCE9F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D2D0-44A6-495B-AEA5-9D92822B106E}" type="datetimeFigureOut">
              <a:rPr lang="en-US" smtClean="0"/>
              <a:pPr/>
              <a:t>19-Nov-18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2AD4E-05D4-44F4-9290-A3890CCE9F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D2D0-44A6-495B-AEA5-9D92822B106E}" type="datetimeFigureOut">
              <a:rPr lang="en-US" smtClean="0"/>
              <a:pPr/>
              <a:t>19-Nov-18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2AD4E-05D4-44F4-9290-A3890CCE9F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D2D0-44A6-495B-AEA5-9D92822B106E}" type="datetimeFigureOut">
              <a:rPr lang="en-US" smtClean="0"/>
              <a:pPr/>
              <a:t>19-Nov-18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2AD4E-05D4-44F4-9290-A3890CCE9F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D2D0-44A6-495B-AEA5-9D92822B106E}" type="datetimeFigureOut">
              <a:rPr lang="en-US" smtClean="0"/>
              <a:pPr/>
              <a:t>19-Nov-18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2AD4E-05D4-44F4-9290-A3890CCE9F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D2D0-44A6-495B-AEA5-9D92822B106E}" type="datetimeFigureOut">
              <a:rPr lang="en-US" smtClean="0"/>
              <a:pPr/>
              <a:t>19-Nov-18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2AD4E-05D4-44F4-9290-A3890CCE9F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D2D0-44A6-495B-AEA5-9D92822B106E}" type="datetimeFigureOut">
              <a:rPr lang="en-US" smtClean="0"/>
              <a:pPr/>
              <a:t>19-Nov-18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2AD4E-05D4-44F4-9290-A3890CCE9F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D2D0-44A6-495B-AEA5-9D92822B106E}" type="datetimeFigureOut">
              <a:rPr lang="en-US" smtClean="0"/>
              <a:pPr/>
              <a:t>19-Nov-18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B2AD4E-05D4-44F4-9290-A3890CCE9F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D2D0-44A6-495B-AEA5-9D92822B106E}" type="datetimeFigureOut">
              <a:rPr lang="en-US" smtClean="0"/>
              <a:pPr/>
              <a:t>19-Nov-18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2AD4E-05D4-44F4-9290-A3890CCE9F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2D2D0-44A6-495B-AEA5-9D92822B106E}" type="datetimeFigureOut">
              <a:rPr lang="en-US" smtClean="0"/>
              <a:pPr/>
              <a:t>19-Nov-18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55B2AD4E-05D4-44F4-9290-A3890CCE9F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7C42D2D0-44A6-495B-AEA5-9D92822B106E}" type="datetimeFigureOut">
              <a:rPr lang="en-US" smtClean="0"/>
              <a:pPr/>
              <a:t>19-Nov-18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2AD4E-05D4-44F4-9290-A3890CCE9F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7C42D2D0-44A6-495B-AEA5-9D92822B106E}" type="datetimeFigureOut">
              <a:rPr lang="en-US" smtClean="0"/>
              <a:pPr/>
              <a:t>19-Nov-18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55B2AD4E-05D4-44F4-9290-A3890CCE9F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28600"/>
            <a:ext cx="8077200" cy="914400"/>
          </a:xfrm>
        </p:spPr>
        <p:txBody>
          <a:bodyPr>
            <a:noAutofit/>
          </a:bodyPr>
          <a:lstStyle/>
          <a:p>
            <a:pPr algn="ctr"/>
            <a:r>
              <a:rPr sz="2400" b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MALAVIYA  NATIONAL  INSTITUTE  OF  TECHNOLOGY,  JAIPUR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295400"/>
            <a:ext cx="8305800" cy="4953000"/>
          </a:xfrm>
        </p:spPr>
        <p:txBody>
          <a:bodyPr>
            <a:normAutofit/>
          </a:bodyPr>
          <a:lstStyle/>
          <a:p>
            <a:endParaRPr lang="en-US" sz="32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32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ONLINE TRAINING &amp; PLACEMENT MANAGEMENT SYSTEM</a:t>
            </a:r>
          </a:p>
          <a:p>
            <a:endParaRPr lang="en-US" sz="32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endParaRPr lang="en-US" sz="24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endParaRPr lang="en-US" sz="24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PRESENTATION BY:</a:t>
            </a:r>
          </a:p>
          <a:p>
            <a:pPr algn="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ASHISH GOYAL</a:t>
            </a:r>
          </a:p>
          <a:p>
            <a:pPr algn="r"/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ABHISHEK TIBREWAL</a:t>
            </a:r>
          </a:p>
          <a:p>
            <a:endParaRPr lang="en-US" sz="32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r"/>
            <a:endParaRPr 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Mnit_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228600"/>
            <a:ext cx="990600" cy="99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sz="4200" smtClean="0"/>
              <a:t>Data</a:t>
            </a:r>
            <a:r>
              <a:rPr sz="4000" smtClean="0"/>
              <a:t> Gathering</a:t>
            </a:r>
            <a:endParaRPr lang="en-US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/>
              <a:t>The data is gathered from various resources: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600" dirty="0" smtClean="0"/>
              <a:t>Student’s data is collected from the students of our college (MNIT Jaipur).</a:t>
            </a:r>
          </a:p>
          <a:p>
            <a:r>
              <a:rPr lang="en-US" sz="2600" dirty="0" smtClean="0"/>
              <a:t>Student’s images are collected from students through MNIT-ERP and social media.</a:t>
            </a:r>
          </a:p>
          <a:p>
            <a:r>
              <a:rPr lang="en-US" sz="2600" dirty="0" smtClean="0"/>
              <a:t>Company’s information is  gathered by the mail received from “Placement &amp; Training Cell, MNIT </a:t>
            </a:r>
            <a:r>
              <a:rPr lang="en-US" sz="2600" dirty="0" err="1" smtClean="0"/>
              <a:t>Jaipur</a:t>
            </a:r>
            <a:r>
              <a:rPr lang="en-US" sz="2600" dirty="0" smtClean="0"/>
              <a:t> ”.</a:t>
            </a:r>
          </a:p>
          <a:p>
            <a:pPr>
              <a:buNone/>
            </a:pP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29064" y="2743200"/>
            <a:ext cx="4371536" cy="1143000"/>
          </a:xfrm>
        </p:spPr>
        <p:txBody>
          <a:bodyPr/>
          <a:lstStyle/>
          <a:p>
            <a:pPr algn="ctr"/>
            <a:r>
              <a:rPr smtClean="0"/>
              <a:t>DESIGN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200" y="0"/>
            <a:ext cx="571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Use Case Diagram</a:t>
            </a:r>
            <a:endParaRPr lang="en-US" sz="2400" dirty="0"/>
          </a:p>
        </p:txBody>
      </p:sp>
      <p:pic>
        <p:nvPicPr>
          <p:cNvPr id="6" name="Picture 5" descr="usec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71" y="685800"/>
            <a:ext cx="6378629" cy="617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0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E-R Diagram</a:t>
            </a:r>
            <a:endParaRPr lang="en-US" sz="3200" dirty="0"/>
          </a:p>
        </p:txBody>
      </p:sp>
      <p:pic>
        <p:nvPicPr>
          <p:cNvPr id="6" name="Picture 5" descr="E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24" y="0"/>
            <a:ext cx="890135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Relational Schemas</a:t>
            </a:r>
            <a:endParaRPr lang="en-US" dirty="0"/>
          </a:p>
        </p:txBody>
      </p:sp>
      <p:pic>
        <p:nvPicPr>
          <p:cNvPr id="4" name="Content Placeholder 3" descr="admi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969" y="2734311"/>
            <a:ext cx="5992062" cy="2257740"/>
          </a:xfrm>
        </p:spPr>
      </p:pic>
      <p:sp>
        <p:nvSpPr>
          <p:cNvPr id="5" name="TextBox 4"/>
          <p:cNvSpPr txBox="1"/>
          <p:nvPr/>
        </p:nvSpPr>
        <p:spPr>
          <a:xfrm>
            <a:off x="1828800" y="1905000"/>
            <a:ext cx="1875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Admin Schema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Relational Schemas</a:t>
            </a:r>
            <a:endParaRPr lang="en-US" dirty="0"/>
          </a:p>
        </p:txBody>
      </p:sp>
      <p:pic>
        <p:nvPicPr>
          <p:cNvPr id="7" name="Content Placeholder 6" descr="company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916" y="2739074"/>
            <a:ext cx="6392168" cy="2248214"/>
          </a:xfrm>
        </p:spPr>
      </p:pic>
      <p:sp>
        <p:nvSpPr>
          <p:cNvPr id="5" name="TextBox 4"/>
          <p:cNvSpPr txBox="1"/>
          <p:nvPr/>
        </p:nvSpPr>
        <p:spPr>
          <a:xfrm>
            <a:off x="1828800" y="1905000"/>
            <a:ext cx="2236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Company  Schema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Relational Schemas</a:t>
            </a:r>
            <a:endParaRPr lang="en-US" dirty="0"/>
          </a:p>
        </p:txBody>
      </p:sp>
      <p:pic>
        <p:nvPicPr>
          <p:cNvPr id="7" name="Content Placeholder 6" descr="company_detail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495" y="2629521"/>
            <a:ext cx="6335010" cy="2467320"/>
          </a:xfrm>
        </p:spPr>
      </p:pic>
      <p:sp>
        <p:nvSpPr>
          <p:cNvPr id="5" name="TextBox 4"/>
          <p:cNvSpPr txBox="1"/>
          <p:nvPr/>
        </p:nvSpPr>
        <p:spPr>
          <a:xfrm>
            <a:off x="1828800" y="1905000"/>
            <a:ext cx="3069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Company Criteria Schema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Relational Schemas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1066800"/>
            <a:ext cx="4241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Student </a:t>
            </a:r>
            <a:r>
              <a:rPr lang="en-US" sz="2000" dirty="0" smtClean="0"/>
              <a:t>Schema</a:t>
            </a:r>
            <a:endParaRPr lang="en-US" sz="2000" dirty="0"/>
          </a:p>
        </p:txBody>
      </p:sp>
      <p:pic>
        <p:nvPicPr>
          <p:cNvPr id="6" name="Content Placeholder 5" descr="Studen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626" y="1600200"/>
            <a:ext cx="6420747" cy="2286000"/>
          </a:xfrm>
        </p:spPr>
      </p:pic>
      <p:pic>
        <p:nvPicPr>
          <p:cNvPr id="9" name="Content Placeholder 5" descr="Studenttttttt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191000"/>
            <a:ext cx="7924800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33400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Nor</a:t>
            </a:r>
            <a:r>
              <a:rPr lang="en-US" dirty="0" smtClean="0"/>
              <a:t>m</a:t>
            </a:r>
            <a:r>
              <a:rPr smtClean="0"/>
              <a:t>alization of Schemas</a:t>
            </a:r>
            <a:endParaRPr lang="en-US" dirty="0"/>
          </a:p>
        </p:txBody>
      </p:sp>
      <p:pic>
        <p:nvPicPr>
          <p:cNvPr id="3" name="Picture 2" descr="schema1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296" y="762000"/>
            <a:ext cx="5837408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hema2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79" y="304800"/>
            <a:ext cx="7167642" cy="601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sz="32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CONTENT: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6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Planning and Requirement analysis</a:t>
            </a:r>
          </a:p>
          <a:p>
            <a:pPr lvl="1"/>
            <a:r>
              <a:rPr lang="en-US" dirty="0" smtClean="0"/>
              <a:t>Drawbacks in existing systems</a:t>
            </a:r>
          </a:p>
          <a:p>
            <a:pPr lvl="1"/>
            <a:r>
              <a:rPr lang="en-US" dirty="0" smtClean="0"/>
              <a:t>User Requirements(features)</a:t>
            </a:r>
          </a:p>
          <a:p>
            <a:pPr lvl="1"/>
            <a:r>
              <a:rPr lang="en-US" dirty="0" smtClean="0"/>
              <a:t>Data gathering</a:t>
            </a:r>
          </a:p>
          <a:p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Use-Case Diagram</a:t>
            </a:r>
          </a:p>
          <a:p>
            <a:pPr lvl="1"/>
            <a:r>
              <a:rPr lang="en-US" dirty="0" smtClean="0"/>
              <a:t>E-R Diagram</a:t>
            </a:r>
          </a:p>
          <a:p>
            <a:pPr lvl="1"/>
            <a:r>
              <a:rPr lang="en-US" dirty="0" smtClean="0"/>
              <a:t>Relational Schemas</a:t>
            </a:r>
          </a:p>
          <a:p>
            <a:pPr lvl="1"/>
            <a:r>
              <a:rPr lang="en-US" dirty="0" smtClean="0"/>
              <a:t>Normalization of  relational schemas</a:t>
            </a:r>
          </a:p>
          <a:p>
            <a:r>
              <a:rPr lang="en-US" dirty="0" smtClean="0"/>
              <a:t>Implementation</a:t>
            </a:r>
          </a:p>
          <a:p>
            <a:pPr lvl="1"/>
            <a:r>
              <a:rPr lang="en-US" dirty="0" smtClean="0"/>
              <a:t>Coding</a:t>
            </a:r>
          </a:p>
          <a:p>
            <a:pPr lvl="1"/>
            <a:r>
              <a:rPr lang="en-US" dirty="0" smtClean="0"/>
              <a:t>Glimpse of our site</a:t>
            </a:r>
          </a:p>
          <a:p>
            <a:pPr lvl="1"/>
            <a:r>
              <a:rPr lang="en-US" dirty="0" smtClean="0"/>
              <a:t>Tools and technologies used</a:t>
            </a:r>
          </a:p>
          <a:p>
            <a:r>
              <a:rPr lang="en-US" dirty="0" smtClean="0"/>
              <a:t>References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hema3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304800"/>
            <a:ext cx="7543800" cy="624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hema4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94" y="381000"/>
            <a:ext cx="7301612" cy="617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2438400"/>
            <a:ext cx="4953000" cy="2377440"/>
          </a:xfrm>
        </p:spPr>
        <p:txBody>
          <a:bodyPr/>
          <a:lstStyle/>
          <a:p>
            <a:r>
              <a:rPr smtClean="0"/>
              <a:t>IMPLEMENTATION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066800"/>
            <a:ext cx="7467600" cy="838200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Session-protection</a:t>
            </a:r>
            <a:endParaRPr lang="en-US" sz="3200" dirty="0"/>
          </a:p>
        </p:txBody>
      </p:sp>
      <p:pic>
        <p:nvPicPr>
          <p:cNvPr id="4" name="Content Placeholder 3" descr="Session protection before logi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981200"/>
            <a:ext cx="7239000" cy="4114799"/>
          </a:xfrm>
        </p:spPr>
      </p:pic>
      <p:sp>
        <p:nvSpPr>
          <p:cNvPr id="5" name="TextBox 4"/>
          <p:cNvSpPr txBox="1"/>
          <p:nvPr/>
        </p:nvSpPr>
        <p:spPr>
          <a:xfrm>
            <a:off x="3505200" y="304800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/>
              <a:t>CODING</a:t>
            </a:r>
            <a:endParaRPr lang="en-US" sz="2800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2087562"/>
          </a:xfrm>
        </p:spPr>
        <p:txBody>
          <a:bodyPr>
            <a:noAutofit/>
          </a:bodyPr>
          <a:lstStyle/>
          <a:p>
            <a:r>
              <a:rPr lang="en-US" sz="2800" dirty="0" smtClean="0"/>
              <a:t>Companies with same branch that the students have are shown during apply for the company section.</a:t>
            </a:r>
            <a:endParaRPr lang="en-US" sz="2800" dirty="0"/>
          </a:p>
        </p:txBody>
      </p:sp>
      <p:pic>
        <p:nvPicPr>
          <p:cNvPr id="6" name="Content Placeholder 5" descr="Company with same branch that the student have is shown during regist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1" y="2819400"/>
            <a:ext cx="8153400" cy="312419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dirty="0" smtClean="0"/>
              <a:t>Various Constraints check, password encryption And</a:t>
            </a:r>
            <a:br>
              <a:rPr lang="en-US" sz="2800" dirty="0" smtClean="0"/>
            </a:br>
            <a:r>
              <a:rPr lang="en-US" sz="2800" dirty="0" smtClean="0"/>
              <a:t> Displaying error and Success message</a:t>
            </a:r>
            <a:endParaRPr lang="en-US" sz="2800" dirty="0"/>
          </a:p>
        </p:txBody>
      </p:sp>
      <p:pic>
        <p:nvPicPr>
          <p:cNvPr id="6" name="Content Placeholder 5" descr="verify website url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1752600"/>
            <a:ext cx="5029200" cy="1447800"/>
          </a:xfrm>
        </p:spPr>
      </p:pic>
      <p:pic>
        <p:nvPicPr>
          <p:cNvPr id="7" name="Picture 6" descr="Displaying error and Succes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352800"/>
            <a:ext cx="7162800" cy="297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dirty="0" smtClean="0"/>
              <a:t>View registered company by student.</a:t>
            </a:r>
            <a:endParaRPr lang="en-US" sz="2800" dirty="0"/>
          </a:p>
        </p:txBody>
      </p:sp>
      <p:pic>
        <p:nvPicPr>
          <p:cNvPr id="8" name="Content Placeholder 7" descr="view registered intern by admi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204" y="1600200"/>
            <a:ext cx="8372995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dirty="0" smtClean="0"/>
              <a:t>Insert Query</a:t>
            </a:r>
            <a:endParaRPr lang="en-US" sz="2800" dirty="0"/>
          </a:p>
        </p:txBody>
      </p:sp>
      <p:pic>
        <p:nvPicPr>
          <p:cNvPr id="5" name="Content Placeholder 4" descr="insert new admi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981200"/>
            <a:ext cx="8763000" cy="2971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dirty="0" smtClean="0"/>
              <a:t>Update Query</a:t>
            </a:r>
            <a:endParaRPr lang="en-US" sz="2800" dirty="0"/>
          </a:p>
        </p:txBody>
      </p:sp>
      <p:pic>
        <p:nvPicPr>
          <p:cNvPr id="5" name="Content Placeholder 4" descr="update querie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33600"/>
            <a:ext cx="8382000" cy="3124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dirty="0" smtClean="0"/>
              <a:t>Delete Query</a:t>
            </a:r>
            <a:endParaRPr lang="en-US" sz="2800" dirty="0"/>
          </a:p>
        </p:txBody>
      </p:sp>
      <p:pic>
        <p:nvPicPr>
          <p:cNvPr id="5" name="Content Placeholder 4" descr="delete query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362200"/>
            <a:ext cx="8610600" cy="227737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29064" y="2590800"/>
            <a:ext cx="6480048" cy="2438400"/>
          </a:xfrm>
        </p:spPr>
        <p:txBody>
          <a:bodyPr/>
          <a:lstStyle/>
          <a:p>
            <a:pPr algn="ctr"/>
            <a:r>
              <a:rPr smtClean="0"/>
              <a:t>PLANNING AND REQUIREMENT ANALYSIS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2438400"/>
            <a:ext cx="7620000" cy="2377440"/>
          </a:xfrm>
        </p:spPr>
        <p:txBody>
          <a:bodyPr/>
          <a:lstStyle/>
          <a:p>
            <a:pPr algn="ctr"/>
            <a:r>
              <a:rPr smtClean="0"/>
              <a:t>Glimpse of our site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(20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010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0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efore inter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4419600" cy="617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	Before got Intern</a:t>
            </a:r>
            <a:endParaRPr lang="en-US" sz="2400" dirty="0"/>
          </a:p>
        </p:txBody>
      </p:sp>
      <p:pic>
        <p:nvPicPr>
          <p:cNvPr id="4" name="Picture 3" descr="after inter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685800"/>
            <a:ext cx="4724400" cy="6172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19600" y="0"/>
            <a:ext cx="472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	After got Intern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ynamic visiting company acc to bran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15" y="1380839"/>
            <a:ext cx="7297169" cy="40963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09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Dynamic Drop down list of Companies(Branch wise) for a student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siting compan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2031"/>
            <a:ext cx="9144000" cy="34139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9200" y="609600"/>
            <a:ext cx="6303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List of Visiting Companies for Internship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firmation ma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524000"/>
            <a:ext cx="6248400" cy="2133600"/>
          </a:xfrm>
          <a:prstGeom prst="rect">
            <a:avLst/>
          </a:prstGeom>
        </p:spPr>
      </p:pic>
      <p:pic>
        <p:nvPicPr>
          <p:cNvPr id="4" name="Picture 3" descr="forgot passwo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886200"/>
            <a:ext cx="61722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609600"/>
            <a:ext cx="8542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Mail Facility for better user experience and Authenticity.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sz="4400" smtClean="0"/>
              <a:t>Tools and technologies used:</a:t>
            </a:r>
            <a:endParaRPr lang="en-US" sz="44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Back-End:  php with mysql( xampp server) </a:t>
            </a:r>
          </a:p>
          <a:p>
            <a:pPr>
              <a:buNone/>
            </a:pPr>
            <a:endParaRPr lang="en-US" sz="2800" dirty="0" smtClean="0"/>
          </a:p>
          <a:p>
            <a:r>
              <a:rPr lang="en-US" sz="2800" dirty="0" smtClean="0"/>
              <a:t>Front-End: html, css , javascript</a:t>
            </a:r>
          </a:p>
          <a:p>
            <a:pPr>
              <a:buNone/>
            </a:pPr>
            <a:endParaRPr lang="en-US" sz="2800" dirty="0" smtClean="0"/>
          </a:p>
          <a:p>
            <a:r>
              <a:rPr lang="en-US" sz="2800" dirty="0" smtClean="0"/>
              <a:t>Hardware Specification:</a:t>
            </a:r>
          </a:p>
          <a:p>
            <a:pPr lvl="1"/>
            <a:r>
              <a:rPr lang="en-US" sz="2400" dirty="0" smtClean="0"/>
              <a:t>O.S.- windows</a:t>
            </a:r>
          </a:p>
          <a:p>
            <a:pPr lvl="1"/>
            <a:r>
              <a:rPr lang="en-US" sz="2400" dirty="0" smtClean="0"/>
              <a:t>Browser that supports html, css, javascript.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REFERENCES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endParaRPr lang="en-US" dirty="0" smtClean="0"/>
          </a:p>
          <a:p>
            <a:r>
              <a:rPr lang="en-US" b="1" dirty="0" smtClean="0"/>
              <a:t>Websites:</a:t>
            </a:r>
            <a:endParaRPr lang="en-US" dirty="0" smtClean="0"/>
          </a:p>
          <a:p>
            <a:pPr lvl="1"/>
            <a:r>
              <a:rPr lang="en-US" dirty="0" smtClean="0"/>
              <a:t>http://www.w3schools.com</a:t>
            </a:r>
          </a:p>
          <a:p>
            <a:pPr lvl="1"/>
            <a:r>
              <a:rPr lang="en-US" dirty="0" smtClean="0"/>
              <a:t>https://www.quora.com</a:t>
            </a:r>
          </a:p>
          <a:p>
            <a:pPr lvl="1"/>
            <a:r>
              <a:rPr lang="en-US" dirty="0" smtClean="0"/>
              <a:t>http://stackoverflow.com</a:t>
            </a:r>
          </a:p>
          <a:p>
            <a:pPr lvl="1"/>
            <a:r>
              <a:rPr lang="en-US" dirty="0" smtClean="0"/>
              <a:t>https://www.tutorialspoint.com</a:t>
            </a:r>
            <a:br>
              <a:rPr lang="en-US" dirty="0" smtClean="0"/>
            </a:br>
            <a:r>
              <a:rPr lang="en-US" dirty="0" smtClean="0"/>
              <a:t> </a:t>
            </a:r>
          </a:p>
          <a:p>
            <a:r>
              <a:rPr lang="en-US" b="1" dirty="0" smtClean="0"/>
              <a:t>Books: </a:t>
            </a:r>
            <a:endParaRPr lang="en-US" dirty="0" smtClean="0"/>
          </a:p>
          <a:p>
            <a:pPr lvl="1"/>
            <a:r>
              <a:rPr lang="en-US" dirty="0" smtClean="0"/>
              <a:t>Database management system concepts by korth.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sz="4000" smtClean="0"/>
              <a:t>Drawbacks in existing systems</a:t>
            </a:r>
            <a:endParaRPr lang="en-US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953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Some problems with existing systems  :</a:t>
            </a:r>
          </a:p>
          <a:p>
            <a:r>
              <a:rPr lang="en-US" sz="2400" dirty="0" smtClean="0"/>
              <a:t>Student has no profile of its own to see.</a:t>
            </a:r>
          </a:p>
          <a:p>
            <a:r>
              <a:rPr lang="en-US" sz="2400" dirty="0" smtClean="0"/>
              <a:t>Student can’t update his/her information by himself/herself, he/she has to go to Placement &amp; Training Cell office and the updation is done manually.</a:t>
            </a:r>
          </a:p>
          <a:p>
            <a:r>
              <a:rPr lang="en-US" sz="2400" dirty="0" smtClean="0"/>
              <a:t>No confirmation mail sent to student if he/she got selected by any company.</a:t>
            </a:r>
          </a:p>
          <a:p>
            <a:r>
              <a:rPr lang="en-US" sz="2400" dirty="0" smtClean="0"/>
              <a:t>There is no separate notification panel. All the information comes through mail, so anyone can’t see all the information at one place.</a:t>
            </a:r>
          </a:p>
          <a:p>
            <a:r>
              <a:rPr lang="en-US" sz="2400" dirty="0" smtClean="0"/>
              <a:t>The maximum work of admin is manual.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sz="4200" smtClean="0"/>
              <a:t>User Requirements(Features)</a:t>
            </a:r>
            <a:endParaRPr lang="en-US" sz="42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endParaRPr lang="en-US" sz="1400" dirty="0" smtClean="0"/>
          </a:p>
          <a:p>
            <a:pPr lvl="0"/>
            <a:r>
              <a:rPr lang="en-US" sz="3200" dirty="0" smtClean="0"/>
              <a:t>For the student</a:t>
            </a:r>
            <a:r>
              <a:rPr lang="en-US" sz="2800" dirty="0" smtClean="0"/>
              <a:t>:</a:t>
            </a:r>
            <a:endParaRPr lang="en-US" sz="1800" dirty="0" smtClean="0"/>
          </a:p>
          <a:p>
            <a:pPr lvl="1"/>
            <a:r>
              <a:rPr lang="en-US" dirty="0" smtClean="0"/>
              <a:t>Student can register at training and placement cell.</a:t>
            </a:r>
            <a:endParaRPr lang="en-US" sz="1600" dirty="0" smtClean="0"/>
          </a:p>
          <a:p>
            <a:pPr lvl="1"/>
            <a:r>
              <a:rPr lang="en-US" dirty="0" smtClean="0"/>
              <a:t>Can login and view his/her profile.</a:t>
            </a:r>
            <a:endParaRPr lang="en-US" sz="1600" dirty="0" smtClean="0"/>
          </a:p>
          <a:p>
            <a:pPr lvl="1"/>
            <a:r>
              <a:rPr lang="en-US" dirty="0" smtClean="0"/>
              <a:t>Can update his/her information that were provided at the time of registration.</a:t>
            </a:r>
          </a:p>
          <a:p>
            <a:pPr lvl="1"/>
            <a:r>
              <a:rPr lang="en-US" dirty="0" smtClean="0"/>
              <a:t>Student can view general notifications from T &amp; P cell and can also see the details of companies that are visiting.</a:t>
            </a:r>
            <a:endParaRPr lang="en-US" sz="1600" dirty="0" smtClean="0"/>
          </a:p>
          <a:p>
            <a:pPr lvl="1"/>
            <a:r>
              <a:rPr lang="en-US" dirty="0" smtClean="0"/>
              <a:t>A student can apply for the visiting company for internship or placement if he/she is eligible for that.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4864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1800" dirty="0" smtClean="0"/>
          </a:p>
          <a:p>
            <a:pPr lvl="0"/>
            <a:r>
              <a:rPr lang="en-US" sz="2800" dirty="0" smtClean="0"/>
              <a:t>For the company:</a:t>
            </a:r>
            <a:endParaRPr lang="en-US" sz="1800" dirty="0" smtClean="0"/>
          </a:p>
          <a:p>
            <a:pPr lvl="1"/>
            <a:r>
              <a:rPr lang="en-US" sz="2400" dirty="0" smtClean="0"/>
              <a:t>A company can register at training and placement cell.</a:t>
            </a:r>
          </a:p>
          <a:p>
            <a:pPr lvl="1"/>
            <a:r>
              <a:rPr lang="en-US" sz="2400" dirty="0" smtClean="0"/>
              <a:t>Company add basic details like, for which branch the company is coming and criteria for that branch.</a:t>
            </a:r>
          </a:p>
          <a:p>
            <a:pPr lvl="1"/>
            <a:endParaRPr lang="en-US" dirty="0" smtClean="0"/>
          </a:p>
          <a:p>
            <a:r>
              <a:rPr lang="en-US" sz="2800" dirty="0" smtClean="0"/>
              <a:t>E-mail:</a:t>
            </a:r>
          </a:p>
          <a:p>
            <a:pPr lvl="1"/>
            <a:r>
              <a:rPr lang="en-US" sz="2400" dirty="0" smtClean="0"/>
              <a:t>If student forgets password for login then a new password will be send to his/her e-mail id.</a:t>
            </a:r>
          </a:p>
          <a:p>
            <a:pPr lvl="1"/>
            <a:r>
              <a:rPr lang="en-US" sz="2400" dirty="0" smtClean="0"/>
              <a:t>A confirmation mail will be sent to student after he/she got selected in any company.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457200"/>
            <a:ext cx="8229600" cy="6400800"/>
          </a:xfrm>
        </p:spPr>
        <p:txBody>
          <a:bodyPr>
            <a:normAutofit/>
          </a:bodyPr>
          <a:lstStyle/>
          <a:p>
            <a:pPr lvl="0"/>
            <a:r>
              <a:rPr lang="en-US" sz="2800" dirty="0" smtClean="0"/>
              <a:t>For the admin:</a:t>
            </a:r>
            <a:endParaRPr lang="en-US" sz="1800" dirty="0" smtClean="0"/>
          </a:p>
          <a:p>
            <a:pPr lvl="1"/>
            <a:r>
              <a:rPr lang="en-US" sz="2400" dirty="0" smtClean="0"/>
              <a:t>Can add new admin at training and placement </a:t>
            </a:r>
            <a:r>
              <a:rPr lang="en-US" sz="2400" smtClean="0"/>
              <a:t>cell.</a:t>
            </a:r>
            <a:endParaRPr lang="en-US" sz="2400" dirty="0" smtClean="0"/>
          </a:p>
          <a:p>
            <a:pPr lvl="1"/>
            <a:r>
              <a:rPr lang="en-US" sz="2400" dirty="0" smtClean="0"/>
              <a:t>Add general notifications for the students.</a:t>
            </a:r>
          </a:p>
          <a:p>
            <a:pPr lvl="1"/>
            <a:r>
              <a:rPr lang="en-US" sz="2400" dirty="0" smtClean="0"/>
              <a:t>Have access to all the information about students and companies means admin can view or update information of students and company.</a:t>
            </a:r>
          </a:p>
          <a:p>
            <a:pPr lvl="1"/>
            <a:r>
              <a:rPr lang="en-US" sz="2400" dirty="0" smtClean="0"/>
              <a:t>Only the admin gives approval to the company after verifying that it’s a correct company or not.</a:t>
            </a:r>
          </a:p>
          <a:p>
            <a:pPr lvl="1"/>
            <a:r>
              <a:rPr lang="en-US" sz="2400" dirty="0" smtClean="0"/>
              <a:t>Admin also update the absents of students.</a:t>
            </a:r>
          </a:p>
          <a:p>
            <a:pPr lvl="1"/>
            <a:r>
              <a:rPr lang="en-US" sz="2400" dirty="0" smtClean="0"/>
              <a:t>Admin changes the status of the students from not selected to got intern/placement after receiving final result from the company.</a:t>
            </a:r>
          </a:p>
          <a:p>
            <a:pPr lvl="1"/>
            <a:r>
              <a:rPr lang="en-US" sz="2400" dirty="0" smtClean="0"/>
              <a:t>Admin can view the list of students who got placement or internship in which company.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943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Student Notification Panel:</a:t>
            </a:r>
          </a:p>
          <a:p>
            <a:pPr lvl="1"/>
            <a:r>
              <a:rPr lang="en-US" sz="2400" dirty="0" smtClean="0"/>
              <a:t>There will be general notifications about interviews, pre-placement talks etc.</a:t>
            </a:r>
          </a:p>
          <a:p>
            <a:pPr lvl="1"/>
            <a:r>
              <a:rPr lang="en-US" sz="2400" dirty="0" smtClean="0"/>
              <a:t>List of visiting companies will be there with their details</a:t>
            </a:r>
          </a:p>
          <a:p>
            <a:pPr lvl="1">
              <a:buNone/>
            </a:pPr>
            <a:r>
              <a:rPr lang="en-US" sz="2400" dirty="0" smtClean="0"/>
              <a:t>	and basic criteria.</a:t>
            </a:r>
          </a:p>
          <a:p>
            <a:pPr lvl="1"/>
            <a:r>
              <a:rPr lang="en-US" sz="2400" dirty="0" smtClean="0"/>
              <a:t>Student can also view the name of companies in which he/she registered.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Admin Notification Panel:</a:t>
            </a:r>
          </a:p>
          <a:p>
            <a:pPr lvl="1"/>
            <a:r>
              <a:rPr lang="en-US" sz="2400" dirty="0" smtClean="0"/>
              <a:t>List of all students who got placement.</a:t>
            </a:r>
          </a:p>
          <a:p>
            <a:pPr lvl="1"/>
            <a:r>
              <a:rPr lang="en-US" sz="2400" dirty="0" smtClean="0"/>
              <a:t>List of all students who got internship.</a:t>
            </a:r>
          </a:p>
          <a:p>
            <a:pPr lvl="1"/>
            <a:r>
              <a:rPr lang="en-US" sz="2400" dirty="0" smtClean="0"/>
              <a:t>List of all registered students for company(separate for internship and placement).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943600"/>
          </a:xfrm>
        </p:spPr>
        <p:txBody>
          <a:bodyPr/>
          <a:lstStyle/>
          <a:p>
            <a:r>
              <a:rPr lang="en-US" sz="2800" dirty="0" smtClean="0"/>
              <a:t>The password of every user is stored in database as encrypted form, so that no one can understand it .</a:t>
            </a:r>
          </a:p>
          <a:p>
            <a:endParaRPr lang="en-US" sz="2800" dirty="0" smtClean="0"/>
          </a:p>
          <a:p>
            <a:r>
              <a:rPr lang="en-US" sz="2800" dirty="0" smtClean="0"/>
              <a:t>If any user is logged in then no other user can log in at the same time  on the same browser.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775</TotalTime>
  <Words>677</Words>
  <Application>Microsoft Office PowerPoint</Application>
  <PresentationFormat>On-screen Show (4:3)</PresentationFormat>
  <Paragraphs>123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Technic</vt:lpstr>
      <vt:lpstr>MALAVIYA  NATIONAL  INSTITUTE  OF  TECHNOLOGY,  JAIPUR</vt:lpstr>
      <vt:lpstr>CONTENT:</vt:lpstr>
      <vt:lpstr>PLANNING AND REQUIREMENT ANALYSIS</vt:lpstr>
      <vt:lpstr>Drawbacks in existing systems</vt:lpstr>
      <vt:lpstr>User Requirements(Features)</vt:lpstr>
      <vt:lpstr>Slide 6</vt:lpstr>
      <vt:lpstr>Slide 7</vt:lpstr>
      <vt:lpstr>Slide 8</vt:lpstr>
      <vt:lpstr>Slide 9</vt:lpstr>
      <vt:lpstr>Data Gathering</vt:lpstr>
      <vt:lpstr>DESIGN</vt:lpstr>
      <vt:lpstr>Slide 12</vt:lpstr>
      <vt:lpstr>Slide 13</vt:lpstr>
      <vt:lpstr>Relational Schemas</vt:lpstr>
      <vt:lpstr>Relational Schemas</vt:lpstr>
      <vt:lpstr>Relational Schemas</vt:lpstr>
      <vt:lpstr>Relational Schemas</vt:lpstr>
      <vt:lpstr>Normalization of Schemas</vt:lpstr>
      <vt:lpstr>Slide 19</vt:lpstr>
      <vt:lpstr>Slide 20</vt:lpstr>
      <vt:lpstr>Slide 21</vt:lpstr>
      <vt:lpstr>IMPLEMENTATION</vt:lpstr>
      <vt:lpstr>Session-protection</vt:lpstr>
      <vt:lpstr>Companies with same branch that the students have are shown during apply for the company section.</vt:lpstr>
      <vt:lpstr>Various Constraints check, password encryption And  Displaying error and Success message</vt:lpstr>
      <vt:lpstr>View registered company by student.</vt:lpstr>
      <vt:lpstr>Insert Query</vt:lpstr>
      <vt:lpstr>Update Query</vt:lpstr>
      <vt:lpstr>Delete Query</vt:lpstr>
      <vt:lpstr>Glimpse of our site</vt:lpstr>
      <vt:lpstr>Slide 31</vt:lpstr>
      <vt:lpstr>Slide 32</vt:lpstr>
      <vt:lpstr>Slide 33</vt:lpstr>
      <vt:lpstr>Slide 34</vt:lpstr>
      <vt:lpstr>Slide 35</vt:lpstr>
      <vt:lpstr>Slide 36</vt:lpstr>
      <vt:lpstr>Tools and technologies used: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MALAVIYA INSTITUTE OF TECHNOLOGY, JAIPUR</dc:title>
  <dc:creator>HP</dc:creator>
  <cp:lastModifiedBy>Ashish</cp:lastModifiedBy>
  <cp:revision>127</cp:revision>
  <dcterms:created xsi:type="dcterms:W3CDTF">2018-10-30T11:22:59Z</dcterms:created>
  <dcterms:modified xsi:type="dcterms:W3CDTF">2018-11-19T08:48:14Z</dcterms:modified>
</cp:coreProperties>
</file>